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9" r:id="rId3"/>
    <p:sldId id="256" r:id="rId4"/>
    <p:sldId id="260" r:id="rId5"/>
    <p:sldId id="258" r:id="rId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97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857"/>
    <p:restoredTop sz="96405"/>
  </p:normalViewPr>
  <p:slideViewPr>
    <p:cSldViewPr snapToGrid="0" snapToObjects="1" showGuides="1">
      <p:cViewPr>
        <p:scale>
          <a:sx n="160" d="100"/>
          <a:sy n="160" d="100"/>
        </p:scale>
        <p:origin x="976" y="144"/>
      </p:cViewPr>
      <p:guideLst>
        <p:guide orient="horz" pos="3097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g>
</file>

<file path=ppt/media/image18.jp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8696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2536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3571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0912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1405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9487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8477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3097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425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6091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3849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8AC40F-E0EB-FB4A-B926-700B4E09CBC1}" type="datetimeFigureOut">
              <a:rPr kumimoji="1" lang="zh-CN" altLang="en-US" smtClean="0"/>
              <a:t>2020/10/25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9AAFB7-E90B-0D4B-9F06-F7D0594FAB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1757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image" Target="../media/image7.pn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6.png"/><Relationship Id="rId16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2.png"/><Relationship Id="rId15" Type="http://schemas.openxmlformats.org/officeDocument/2006/relationships/image" Target="../media/image18.jpg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12.svg"/><Relationship Id="rId1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832BF6D-BDC9-BC4F-9031-59A55106283D}"/>
              </a:ext>
            </a:extLst>
          </p:cNvPr>
          <p:cNvGrpSpPr/>
          <p:nvPr/>
        </p:nvGrpSpPr>
        <p:grpSpPr>
          <a:xfrm>
            <a:off x="0" y="0"/>
            <a:ext cx="6858000" cy="3713893"/>
            <a:chOff x="-1" y="0"/>
            <a:chExt cx="12663846" cy="685800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9C5156C-7829-4E49-8893-DF32AC9E2B9E}"/>
                </a:ext>
              </a:extLst>
            </p:cNvPr>
            <p:cNvSpPr/>
            <p:nvPr/>
          </p:nvSpPr>
          <p:spPr>
            <a:xfrm>
              <a:off x="-1" y="0"/>
              <a:ext cx="12192001" cy="6858000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4D80B2DA-8D70-BF48-A622-3739ABA0A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344598" y="0"/>
              <a:ext cx="10319247" cy="6858000"/>
            </a:xfrm>
            <a:prstGeom prst="rect">
              <a:avLst/>
            </a:prstGeom>
          </p:spPr>
        </p:pic>
      </p:grpSp>
      <p:sp>
        <p:nvSpPr>
          <p:cNvPr id="7" name="圆角矩形 6">
            <a:extLst>
              <a:ext uri="{FF2B5EF4-FFF2-40B4-BE49-F238E27FC236}">
                <a16:creationId xmlns:a16="http://schemas.microsoft.com/office/drawing/2014/main" id="{383D8F32-511C-2041-B98B-9B7A98BF371E}"/>
              </a:ext>
            </a:extLst>
          </p:cNvPr>
          <p:cNvSpPr/>
          <p:nvPr/>
        </p:nvSpPr>
        <p:spPr>
          <a:xfrm>
            <a:off x="-1690289" y="1099822"/>
            <a:ext cx="5036649" cy="1526610"/>
          </a:xfrm>
          <a:prstGeom prst="roundRect">
            <a:avLst>
              <a:gd name="adj" fmla="val 3216"/>
            </a:avLst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zh-CN" sz="24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TupuCheck</a:t>
            </a:r>
            <a:endParaRPr kumimoji="1" lang="en-US" altLang="zh-C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r"/>
            <a:endParaRPr lang="en-US" altLang="zh-CN" sz="1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r"/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Face Recognition &amp; Thermometric </a:t>
            </a:r>
          </a:p>
          <a:p>
            <a:pPr algn="r"/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Access Control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Terminal</a:t>
            </a:r>
          </a:p>
          <a:p>
            <a:pPr algn="r"/>
            <a:endParaRPr kumimoji="1" lang="en-US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r"/>
            <a:r>
              <a:rPr kumimoji="1" lang="en-US" altLang="zh-CN" sz="2000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DATASHEET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8B662D-A5AC-634E-8BA4-83E61DA47A2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028" y="86355"/>
            <a:ext cx="1402358" cy="62544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989C8824-EBA7-434A-B3AE-272E2C1EBF95}"/>
              </a:ext>
            </a:extLst>
          </p:cNvPr>
          <p:cNvSpPr/>
          <p:nvPr/>
        </p:nvSpPr>
        <p:spPr>
          <a:xfrm>
            <a:off x="211301" y="3752351"/>
            <a:ext cx="6391175" cy="107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Features</a:t>
            </a:r>
            <a:endParaRPr lang="zh-CN" altLang="zh-CN" sz="1200" dirty="0">
              <a:solidFill>
                <a:schemeClr val="accent1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Touchless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Access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Control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·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Infrared thermography</a:t>
            </a:r>
            <a:r>
              <a:rPr lang="zh-CN" altLang="en-US" sz="1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zh-CN" altLang="en-US" sz="1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Temperature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detection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·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Fever alarm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&amp;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notification</a:t>
            </a:r>
            <a:r>
              <a:rPr lang="zh-CN" altLang="en-US" sz="1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Mask detection&amp;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mask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wearing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reminder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·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Offline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Recognition</a:t>
            </a:r>
            <a:r>
              <a:rPr lang="zh-CN" altLang="en-US" sz="12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2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·</a:t>
            </a:r>
            <a:r>
              <a:rPr lang="zh-CN" altLang="en-US" sz="12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Delicate</a:t>
            </a:r>
            <a:r>
              <a:rPr lang="zh-CN" altLang="en-US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design</a:t>
            </a:r>
            <a:endParaRPr lang="zh-CN" altLang="zh-CN" sz="11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D8DAFE15-F92A-5D41-AFB7-A4A9A13A4405}"/>
              </a:ext>
            </a:extLst>
          </p:cNvPr>
          <p:cNvSpPr/>
          <p:nvPr/>
        </p:nvSpPr>
        <p:spPr>
          <a:xfrm>
            <a:off x="162019" y="4831749"/>
            <a:ext cx="6533962" cy="43610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Highlights</a:t>
            </a:r>
            <a:endParaRPr lang="zh-CN" altLang="zh-CN" sz="1100" dirty="0">
              <a:solidFill>
                <a:schemeClr val="accent1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itchFamily="2" charset="2"/>
              <a:buChar char=""/>
            </a:pPr>
            <a:r>
              <a:rPr lang="en-US" altLang="zh-CN" sz="1050" b="1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Multilingual System</a:t>
            </a:r>
            <a:r>
              <a:rPr lang="en-US" altLang="zh-CN" sz="105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support Chinese, English, Italian, Spanish,</a:t>
            </a:r>
            <a:r>
              <a:rPr lang="zh-CN" altLang="en-US" sz="105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French,</a:t>
            </a:r>
            <a:r>
              <a:rPr lang="zh-CN" altLang="en-US" sz="105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Polish</a:t>
            </a:r>
            <a:r>
              <a:rPr lang="zh-CN" altLang="en-US" sz="105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and</a:t>
            </a:r>
            <a:r>
              <a:rPr lang="zh-CN" altLang="en-US" sz="105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100" dirty="0">
                <a:latin typeface="Calibri" panose="020F050202020403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Lithuanian</a:t>
            </a:r>
            <a:endParaRPr lang="zh-CN" altLang="zh-CN" sz="11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Wingdings" pitchFamily="2" charset="2"/>
              <a:buChar char=""/>
            </a:pP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Recognition in Milliseconds: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R"/>
                <a:cs typeface="Times New Roman" panose="02020603050405020304" pitchFamily="18" charset="0"/>
              </a:rPr>
              <a:t>world-leading TUPUTECH® 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R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R"/>
                <a:cs typeface="Times New Roman" panose="02020603050405020304" pitchFamily="18" charset="0"/>
              </a:rPr>
              <a:t>algorithms to provide verify speed less than 0.1s for facial recognition and 100ms for temperature measurement per person. </a:t>
            </a:r>
          </a:p>
          <a:p>
            <a:pPr marL="342900" lvl="0" indent="-342900">
              <a:lnSpc>
                <a:spcPct val="150000"/>
              </a:lnSpc>
              <a:buFont typeface="Wingdings" pitchFamily="2" charset="2"/>
              <a:buChar char=""/>
            </a:pP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Temperature Calibration Powered by AI Algorithm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no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need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of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black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body):  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exclusive AI algorithm propelling temperature calibration against distance and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environmental effect,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attaining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higher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accuracy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without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black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body.</a:t>
            </a:r>
            <a:endParaRPr lang="zh-CN" altLang="zh-CN" sz="11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Wingdings" pitchFamily="2" charset="2"/>
              <a:buChar char=""/>
            </a:pP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Different modes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for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different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scenes: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different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modes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for: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1)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for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temperature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measurement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only;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2)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access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control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authorization based on identity authentication and body temperature measurement;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3)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temperature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measurement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supported,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but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access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control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authorization based on identity authentication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only</a:t>
            </a:r>
            <a:endParaRPr lang="zh-CN" altLang="zh-CN" sz="11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Wingdings" pitchFamily="2" charset="2"/>
              <a:buChar char=""/>
            </a:pP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Detection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of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Different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Types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of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Masks: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masked face temperature measurement and mask wearing reminder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based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on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detection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of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different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types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of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masks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including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N95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mask,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pure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color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regular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mask,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patterned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mask,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surgical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masks,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etc..</a:t>
            </a:r>
          </a:p>
          <a:p>
            <a:pPr marL="342900" lvl="0" indent="-342900">
              <a:lnSpc>
                <a:spcPct val="150000"/>
              </a:lnSpc>
              <a:buFont typeface="Wingdings" pitchFamily="2" charset="2"/>
              <a:buChar char=""/>
            </a:pP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Support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different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types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of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installation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: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compatible with existing access control infrastructure (automatic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door,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metal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detector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door,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turnstile,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standalone,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etc.)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with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different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brackets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and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stands.</a:t>
            </a:r>
            <a:endParaRPr lang="zh-CN" altLang="zh-CN" sz="11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Wingdings" pitchFamily="2" charset="2"/>
              <a:buChar char=""/>
            </a:pP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Different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Data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Storage</a:t>
            </a:r>
            <a:r>
              <a:rPr lang="zh-CN" altLang="en-US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b="1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Solutions: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work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with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Tupu Face Access cloud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platform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on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default. Provides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data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storage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solution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based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on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Amazon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Web</a:t>
            </a:r>
            <a:r>
              <a:rPr lang="zh-CN" altLang="en-US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 </a:t>
            </a:r>
            <a:r>
              <a:rPr lang="en-US" altLang="zh-CN" sz="1050" kern="0" dirty="0">
                <a:solidFill>
                  <a:srgbClr val="000000"/>
                </a:solidFill>
                <a:latin typeface="Calibri" panose="020F0502020204030204" pitchFamily="34" charset="0"/>
                <a:ea typeface="OPPOSans-M"/>
                <a:cs typeface="Times New Roman" panose="02020603050405020304" pitchFamily="18" charset="0"/>
              </a:rPr>
              <a:t>Services.</a:t>
            </a:r>
            <a:endParaRPr lang="zh-CN" altLang="zh-CN" sz="11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BCE184F-3600-1C44-81D2-B32159E5C96A}"/>
              </a:ext>
            </a:extLst>
          </p:cNvPr>
          <p:cNvSpPr/>
          <p:nvPr/>
        </p:nvSpPr>
        <p:spPr>
          <a:xfrm>
            <a:off x="0" y="9262981"/>
            <a:ext cx="6858000" cy="332551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5475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E03275EC-586F-3B43-9D89-001B0ADA009F}"/>
              </a:ext>
            </a:extLst>
          </p:cNvPr>
          <p:cNvSpPr/>
          <p:nvPr/>
        </p:nvSpPr>
        <p:spPr>
          <a:xfrm>
            <a:off x="0" y="-1213"/>
            <a:ext cx="6858000" cy="452745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CDB51CC-996B-804F-A447-D3084C67575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4385" y="34842"/>
            <a:ext cx="897121" cy="400110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773DE17D-D721-C24D-ADA6-46A015047B28}"/>
              </a:ext>
            </a:extLst>
          </p:cNvPr>
          <p:cNvSpPr txBox="1"/>
          <p:nvPr/>
        </p:nvSpPr>
        <p:spPr>
          <a:xfrm>
            <a:off x="177972" y="56480"/>
            <a:ext cx="2410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Specifications</a:t>
            </a:r>
            <a:endParaRPr kumimoji="1" lang="en" altLang="zh-CN" spc="3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524B7A0-D5F7-E145-8D81-00FA28199A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4974101"/>
              </p:ext>
            </p:extLst>
          </p:nvPr>
        </p:nvGraphicFramePr>
        <p:xfrm>
          <a:off x="306531" y="606391"/>
          <a:ext cx="6244937" cy="9116171"/>
        </p:xfrm>
        <a:graphic>
          <a:graphicData uri="http://schemas.openxmlformats.org/drawingml/2006/table">
            <a:tbl>
              <a:tblPr firstCol="1">
                <a:tableStyleId>{8799B23B-EC83-4686-B30A-512413B5E67A}</a:tableStyleId>
              </a:tblPr>
              <a:tblGrid>
                <a:gridCol w="2656922">
                  <a:extLst>
                    <a:ext uri="{9D8B030D-6E8A-4147-A177-3AD203B41FA5}">
                      <a16:colId xmlns:a16="http://schemas.microsoft.com/office/drawing/2014/main" val="3480756304"/>
                    </a:ext>
                  </a:extLst>
                </a:gridCol>
                <a:gridCol w="3588015">
                  <a:extLst>
                    <a:ext uri="{9D8B030D-6E8A-4147-A177-3AD203B41FA5}">
                      <a16:colId xmlns:a16="http://schemas.microsoft.com/office/drawing/2014/main" val="4016592793"/>
                    </a:ext>
                  </a:extLst>
                </a:gridCol>
              </a:tblGrid>
              <a:tr h="217533">
                <a:tc gridSpan="2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CAMERA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0398623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Stereo Camera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2.0 Megapixel (RGB)+2.0 Megapixel (IR)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1752457572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Illumination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White light &amp; IR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fill</a:t>
                      </a:r>
                      <a:r>
                        <a:rPr 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light</a:t>
                      </a:r>
                      <a:r>
                        <a:rPr lang="en-US" sz="1100" kern="100" dirty="0">
                          <a:effectLst/>
                        </a:rPr>
                        <a:t>; red &amp; green light Indicator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4058965235"/>
                  </a:ext>
                </a:extLst>
              </a:tr>
              <a:tr h="294535">
                <a:tc gridSpan="2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FACIAL RECOGNITION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245366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Log Capacity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100000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1759705000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User Capacity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10000+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2663004176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Anti-Spoofing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Yes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2478191656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Mask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Detection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Yes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1693269794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Masked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Face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Recognition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Yes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2499084150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  <a:latin typeface="+mn-lt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Mask</a:t>
                      </a:r>
                      <a:r>
                        <a:rPr lang="zh-CN" altLang="en-US" sz="1100" kern="100" dirty="0">
                          <a:effectLst/>
                          <a:latin typeface="+mn-lt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  <a:latin typeface="+mn-lt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Wearing</a:t>
                      </a:r>
                      <a:r>
                        <a:rPr lang="zh-CN" altLang="en-US" sz="1100" kern="100" dirty="0">
                          <a:effectLst/>
                          <a:latin typeface="+mn-lt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  <a:latin typeface="+mn-lt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Reminder</a:t>
                      </a:r>
                      <a:endParaRPr lang="zh-CN" sz="1100" kern="100" dirty="0">
                        <a:effectLst/>
                        <a:latin typeface="+mn-lt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  <a:latin typeface="+mn-lt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Yes</a:t>
                      </a:r>
                      <a:endParaRPr lang="zh-CN" sz="1100" kern="100" dirty="0">
                        <a:effectLst/>
                        <a:latin typeface="+mn-lt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316029097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Recognition Speed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&lt;</a:t>
                      </a:r>
                      <a:r>
                        <a:rPr lang="en-US" altLang="zh-CN" sz="1100" kern="100" dirty="0">
                          <a:effectLst/>
                        </a:rPr>
                        <a:t>0.1</a:t>
                      </a:r>
                      <a:r>
                        <a:rPr lang="en-US" sz="1100" kern="100" dirty="0">
                          <a:effectLst/>
                        </a:rPr>
                        <a:t>s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513040667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FAR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&lt;0.1%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85233249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Accuracy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99.90%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3417342423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Authentication Mode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1:N face matching 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1170975130"/>
                  </a:ext>
                </a:extLst>
              </a:tr>
              <a:tr h="294535">
                <a:tc gridSpan="2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BODY TEMPERATURE MEASUREMENT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273606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Measuring</a:t>
                      </a:r>
                      <a:r>
                        <a:rPr lang="en-US" sz="1100" kern="100" dirty="0">
                          <a:effectLst/>
                        </a:rPr>
                        <a:t> Range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25-45℃</a:t>
                      </a:r>
                      <a:r>
                        <a:rPr lang="zh-CN" sz="1100" kern="100">
                          <a:effectLst/>
                        </a:rPr>
                        <a:t>（</a:t>
                      </a:r>
                      <a:r>
                        <a:rPr lang="en-US" sz="1100" kern="100">
                          <a:effectLst/>
                        </a:rPr>
                        <a:t>77-113℉</a:t>
                      </a:r>
                      <a:r>
                        <a:rPr lang="zh-CN" sz="1100" kern="100">
                          <a:effectLst/>
                        </a:rPr>
                        <a:t>）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3996702608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Measurement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sz="1100" kern="100" dirty="0">
                          <a:effectLst/>
                        </a:rPr>
                        <a:t>Accuracy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±0.3℃</a:t>
                      </a:r>
                      <a:r>
                        <a:rPr lang="zh-CN" sz="1100" kern="100" dirty="0">
                          <a:effectLst/>
                        </a:rPr>
                        <a:t>（</a:t>
                      </a:r>
                      <a:r>
                        <a:rPr lang="en-US" sz="1100" kern="100" dirty="0">
                          <a:effectLst/>
                        </a:rPr>
                        <a:t>±0.54℉</a:t>
                      </a:r>
                      <a:r>
                        <a:rPr lang="zh-CN" sz="1100" kern="100" dirty="0">
                          <a:effectLst/>
                        </a:rPr>
                        <a:t>）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4005602047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Measuring</a:t>
                      </a:r>
                      <a:r>
                        <a:rPr lang="en-US" sz="1100" kern="100" dirty="0">
                          <a:effectLst/>
                        </a:rPr>
                        <a:t> Distance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≤1m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3981964848"/>
                  </a:ext>
                </a:extLst>
              </a:tr>
              <a:tr h="294535">
                <a:tc gridSpan="2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GENERAL 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723253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Operating System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Android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4221202817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Language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English,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Italian,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Spanish,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Polish,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Chinese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2247677612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Display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8-inch full view IPS LCD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4201860443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Power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DC 12V-2A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2842874523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Audio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Prompt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Yes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3177153097"/>
                  </a:ext>
                </a:extLst>
              </a:tr>
              <a:tr h="324027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Operating Temperature/Humidity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Temperature: 0-60℃ </a:t>
                      </a:r>
                      <a:r>
                        <a:rPr lang="zh-CN" altLang="en-US" sz="1100" kern="100" dirty="0">
                          <a:effectLst/>
                        </a:rPr>
                        <a:t>        </a:t>
                      </a:r>
                      <a:r>
                        <a:rPr lang="en-US" sz="1100" kern="100" dirty="0">
                          <a:effectLst/>
                        </a:rPr>
                        <a:t>Humidity: 10%</a:t>
                      </a:r>
                      <a:r>
                        <a:rPr lang="zh-CN" sz="1100" kern="100" dirty="0">
                          <a:effectLst/>
                        </a:rPr>
                        <a:t>～</a:t>
                      </a:r>
                      <a:r>
                        <a:rPr lang="en-US" sz="1100" kern="100" dirty="0">
                          <a:effectLst/>
                        </a:rPr>
                        <a:t>90%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4260090714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  <a:latin typeface="+mn-lt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Wireless Connectivity</a:t>
                      </a:r>
                      <a:endParaRPr lang="zh-CN" sz="1100" kern="100" dirty="0">
                        <a:effectLst/>
                        <a:latin typeface="+mn-lt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  <a:latin typeface="+mn-lt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Wi-Fi 802.11 a/b/g/n (2.4/5GHz)</a:t>
                      </a:r>
                      <a:endParaRPr lang="zh-CN" sz="1100" kern="100" dirty="0">
                        <a:effectLst/>
                        <a:latin typeface="+mn-lt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124013187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Storage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8</a:t>
                      </a:r>
                      <a:r>
                        <a:rPr lang="en-US" sz="1100" kern="100" dirty="0">
                          <a:effectLst/>
                        </a:rPr>
                        <a:t>GB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1312667020"/>
                  </a:ext>
                </a:extLst>
              </a:tr>
              <a:tr h="47785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Interface</a:t>
                      </a:r>
                      <a:endParaRPr lang="zh-CN" sz="11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Wiegand26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x1</a:t>
                      </a:r>
                      <a:r>
                        <a:rPr lang="en-US" sz="1100" kern="100" dirty="0">
                          <a:effectLst/>
                        </a:rPr>
                        <a:t>; USB2.0 OTGx1;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Access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control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interface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x1;</a:t>
                      </a:r>
                      <a:br>
                        <a:rPr lang="en-US" sz="1100" kern="100" dirty="0">
                          <a:effectLst/>
                        </a:rPr>
                      </a:br>
                      <a:r>
                        <a:rPr lang="en-US" sz="1100" kern="100" dirty="0">
                          <a:effectLst/>
                        </a:rPr>
                        <a:t>RJ45(10/100M Ethernet interface)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x1</a:t>
                      </a:r>
                      <a:r>
                        <a:rPr lang="zh-CN" sz="1100" kern="100" dirty="0">
                          <a:effectLst/>
                        </a:rPr>
                        <a:t>；</a:t>
                      </a:r>
                      <a:r>
                        <a:rPr lang="en-US" sz="1100" kern="100" dirty="0">
                          <a:effectLst/>
                        </a:rPr>
                        <a:t>DC5.5mm*2.5mm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3751004"/>
                  </a:ext>
                </a:extLst>
              </a:tr>
              <a:tr h="2945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Installation 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Wall-mounted/turnstile-mounted/stand bracket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4251995716"/>
                  </a:ext>
                </a:extLst>
              </a:tr>
              <a:tr h="43884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Accessories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(optional)</a:t>
                      </a:r>
                      <a:r>
                        <a:rPr lang="en-US" sz="1100" kern="100" dirty="0">
                          <a:effectLst/>
                        </a:rPr>
                        <a:t> 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CN" sz="1100" kern="100" dirty="0">
                          <a:effectLst/>
                        </a:rPr>
                        <a:t>Wall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mount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bracket/turnstile-mounted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bracket/floor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stand/desktop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bracket/rain</a:t>
                      </a:r>
                      <a:r>
                        <a:rPr lang="zh-CN" altLang="en-US" sz="1100" kern="100" dirty="0">
                          <a:effectLst/>
                        </a:rPr>
                        <a:t> </a:t>
                      </a:r>
                      <a:r>
                        <a:rPr lang="en-US" altLang="zh-CN" sz="1100" kern="100" dirty="0">
                          <a:effectLst/>
                        </a:rPr>
                        <a:t>cover</a:t>
                      </a:r>
                      <a:endParaRPr lang="zh-CN" sz="11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3342" marR="63342" marT="0" marB="0" anchor="ctr"/>
                </a:tc>
                <a:extLst>
                  <a:ext uri="{0D108BD9-81ED-4DB2-BD59-A6C34878D82A}">
                    <a16:rowId xmlns:a16="http://schemas.microsoft.com/office/drawing/2014/main" val="346636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0551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E22311DD-5CC5-6E42-86F3-73B981B886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81" b="22272"/>
          <a:stretch/>
        </p:blipFill>
        <p:spPr>
          <a:xfrm>
            <a:off x="226077" y="5961424"/>
            <a:ext cx="6405846" cy="300614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7050592-BDB1-DC44-9F71-1B3AF47BF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77" y="529980"/>
            <a:ext cx="6405846" cy="5211136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271E1A4-EEA2-8345-BA36-BD2BE199B5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1292377"/>
              </p:ext>
            </p:extLst>
          </p:nvPr>
        </p:nvGraphicFramePr>
        <p:xfrm>
          <a:off x="490235" y="5442827"/>
          <a:ext cx="5931348" cy="279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2837">
                  <a:extLst>
                    <a:ext uri="{9D8B030D-6E8A-4147-A177-3AD203B41FA5}">
                      <a16:colId xmlns:a16="http://schemas.microsoft.com/office/drawing/2014/main" val="1174590489"/>
                    </a:ext>
                  </a:extLst>
                </a:gridCol>
                <a:gridCol w="1482837">
                  <a:extLst>
                    <a:ext uri="{9D8B030D-6E8A-4147-A177-3AD203B41FA5}">
                      <a16:colId xmlns:a16="http://schemas.microsoft.com/office/drawing/2014/main" val="3235202702"/>
                    </a:ext>
                  </a:extLst>
                </a:gridCol>
                <a:gridCol w="1482837">
                  <a:extLst>
                    <a:ext uri="{9D8B030D-6E8A-4147-A177-3AD203B41FA5}">
                      <a16:colId xmlns:a16="http://schemas.microsoft.com/office/drawing/2014/main" val="3271264468"/>
                    </a:ext>
                  </a:extLst>
                </a:gridCol>
                <a:gridCol w="1482837">
                  <a:extLst>
                    <a:ext uri="{9D8B030D-6E8A-4147-A177-3AD203B41FA5}">
                      <a16:colId xmlns:a16="http://schemas.microsoft.com/office/drawing/2014/main" val="4146038007"/>
                    </a:ext>
                  </a:extLst>
                </a:gridCol>
              </a:tblGrid>
              <a:tr h="2795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b="0" i="0" dirty="0">
                          <a:solidFill>
                            <a:schemeClr val="bg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Dimension</a:t>
                      </a:r>
                      <a:endParaRPr lang="zh-CN" altLang="en-US" sz="900" b="0" i="0" dirty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263.5x124x23mm</a:t>
                      </a:r>
                      <a:endParaRPr lang="zh-CN" altLang="en-US" sz="9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b="0" i="0" dirty="0">
                          <a:solidFill>
                            <a:schemeClr val="bg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Weight</a:t>
                      </a:r>
                      <a:endParaRPr lang="zh-CN" altLang="en-US" sz="900" b="0" i="0" dirty="0">
                        <a:solidFill>
                          <a:schemeClr val="bg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>
                        <a:alpha val="9215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0.8kg</a:t>
                      </a:r>
                      <a:endParaRPr lang="zh-CN" altLang="en-US" sz="9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6068230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2CFC6032-BCAD-8D40-BFBA-442195054B4F}"/>
              </a:ext>
            </a:extLst>
          </p:cNvPr>
          <p:cNvSpPr txBox="1"/>
          <p:nvPr/>
        </p:nvSpPr>
        <p:spPr>
          <a:xfrm>
            <a:off x="4462086" y="5044497"/>
            <a:ext cx="1959497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kumimoji="1" lang="en-US" altLang="zh-CN" sz="1200" b="1" dirty="0" err="1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TupuCheck</a:t>
            </a:r>
            <a:r>
              <a:rPr kumimoji="1" lang="zh-CN" altLang="en-US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 </a:t>
            </a:r>
            <a:r>
              <a:rPr kumimoji="1" lang="en-US" altLang="zh-CN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Terminal</a:t>
            </a:r>
            <a:endParaRPr kumimoji="1" lang="zh-CN" altLang="en-US" sz="1200" b="1" dirty="0">
              <a:solidFill>
                <a:schemeClr val="accent1">
                  <a:lumMod val="50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1908C4D-7E21-3C43-8F0E-E693C894B9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586262"/>
              </p:ext>
            </p:extLst>
          </p:nvPr>
        </p:nvGraphicFramePr>
        <p:xfrm>
          <a:off x="490235" y="9283291"/>
          <a:ext cx="5931348" cy="279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2837">
                  <a:extLst>
                    <a:ext uri="{9D8B030D-6E8A-4147-A177-3AD203B41FA5}">
                      <a16:colId xmlns:a16="http://schemas.microsoft.com/office/drawing/2014/main" val="1174590489"/>
                    </a:ext>
                  </a:extLst>
                </a:gridCol>
                <a:gridCol w="1482837">
                  <a:extLst>
                    <a:ext uri="{9D8B030D-6E8A-4147-A177-3AD203B41FA5}">
                      <a16:colId xmlns:a16="http://schemas.microsoft.com/office/drawing/2014/main" val="3235202702"/>
                    </a:ext>
                  </a:extLst>
                </a:gridCol>
                <a:gridCol w="1482837">
                  <a:extLst>
                    <a:ext uri="{9D8B030D-6E8A-4147-A177-3AD203B41FA5}">
                      <a16:colId xmlns:a16="http://schemas.microsoft.com/office/drawing/2014/main" val="3271264468"/>
                    </a:ext>
                  </a:extLst>
                </a:gridCol>
                <a:gridCol w="1482837">
                  <a:extLst>
                    <a:ext uri="{9D8B030D-6E8A-4147-A177-3AD203B41FA5}">
                      <a16:colId xmlns:a16="http://schemas.microsoft.com/office/drawing/2014/main" val="4146038007"/>
                    </a:ext>
                  </a:extLst>
                </a:gridCol>
              </a:tblGrid>
              <a:tr h="27959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b="0" i="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Dimension</a:t>
                      </a:r>
                      <a:endParaRPr lang="zh-CN" altLang="en-US" sz="900" b="0" i="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404x124x108.5mm</a:t>
                      </a:r>
                      <a:endParaRPr lang="zh-CN" altLang="en-US" sz="9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b="0" i="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Weight</a:t>
                      </a:r>
                      <a:endParaRPr lang="zh-CN" altLang="en-US" sz="900" b="0" i="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1.3kg</a:t>
                      </a:r>
                      <a:endParaRPr lang="zh-CN" altLang="en-US" sz="9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6068230"/>
                  </a:ext>
                </a:extLst>
              </a:tr>
            </a:tbl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7F56B97B-B3DE-1842-B6A9-0839C03099A8}"/>
              </a:ext>
            </a:extLst>
          </p:cNvPr>
          <p:cNvSpPr/>
          <p:nvPr/>
        </p:nvSpPr>
        <p:spPr>
          <a:xfrm>
            <a:off x="0" y="-1213"/>
            <a:ext cx="6858000" cy="452745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18DD5B5-8C61-0448-9151-293FFB0EF23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4385" y="34842"/>
            <a:ext cx="897121" cy="40011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E59DC5E-7A71-B140-A3CD-49BAA658FC41}"/>
              </a:ext>
            </a:extLst>
          </p:cNvPr>
          <p:cNvSpPr txBox="1"/>
          <p:nvPr/>
        </p:nvSpPr>
        <p:spPr>
          <a:xfrm>
            <a:off x="177972" y="56480"/>
            <a:ext cx="2410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Dimensions</a:t>
            </a:r>
            <a:endParaRPr kumimoji="1" lang="en" altLang="zh-CN" spc="3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958C47E-E9AF-EE49-90A6-92674861E387}"/>
              </a:ext>
            </a:extLst>
          </p:cNvPr>
          <p:cNvSpPr txBox="1"/>
          <p:nvPr/>
        </p:nvSpPr>
        <p:spPr>
          <a:xfrm>
            <a:off x="1995054" y="8967566"/>
            <a:ext cx="4512179" cy="27699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kumimoji="1" lang="en-US" altLang="zh-CN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TupuCheck</a:t>
            </a:r>
            <a:r>
              <a:rPr kumimoji="1" lang="zh-CN" altLang="en-US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 </a:t>
            </a:r>
            <a:r>
              <a:rPr kumimoji="1" lang="en-US" altLang="zh-CN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Pro</a:t>
            </a:r>
            <a:r>
              <a:rPr kumimoji="1" lang="zh-CN" altLang="en-US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 </a:t>
            </a:r>
            <a:r>
              <a:rPr kumimoji="1" lang="en-US" altLang="zh-CN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with</a:t>
            </a:r>
            <a:r>
              <a:rPr kumimoji="1" lang="zh-CN" altLang="en-US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 </a:t>
            </a:r>
            <a:r>
              <a:rPr kumimoji="1" lang="en-US" altLang="zh-CN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turnstile-mounting</a:t>
            </a:r>
            <a:r>
              <a:rPr kumimoji="1" lang="zh-CN" altLang="en-US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 </a:t>
            </a:r>
            <a:r>
              <a:rPr kumimoji="1" lang="en-US" altLang="zh-CN" sz="1200" b="1" dirty="0">
                <a:solidFill>
                  <a:schemeClr val="accent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bracket</a:t>
            </a:r>
            <a:endParaRPr kumimoji="1" lang="zh-CN" altLang="en-US" sz="1200" b="1" dirty="0">
              <a:solidFill>
                <a:schemeClr val="accent1">
                  <a:lumMod val="50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8027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F56B97B-B3DE-1842-B6A9-0839C03099A8}"/>
              </a:ext>
            </a:extLst>
          </p:cNvPr>
          <p:cNvSpPr/>
          <p:nvPr/>
        </p:nvSpPr>
        <p:spPr>
          <a:xfrm>
            <a:off x="0" y="-1213"/>
            <a:ext cx="6858000" cy="452745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18DD5B5-8C61-0448-9151-293FFB0EF23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4385" y="34842"/>
            <a:ext cx="897121" cy="40011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E59DC5E-7A71-B140-A3CD-49BAA658FC41}"/>
              </a:ext>
            </a:extLst>
          </p:cNvPr>
          <p:cNvSpPr txBox="1"/>
          <p:nvPr/>
        </p:nvSpPr>
        <p:spPr>
          <a:xfrm>
            <a:off x="177972" y="56480"/>
            <a:ext cx="2410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Packing</a:t>
            </a:r>
            <a:endParaRPr kumimoji="1" lang="en" altLang="zh-CN" spc="3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09AAE2-1A36-C442-926B-885D430B4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17" y="748411"/>
            <a:ext cx="5607966" cy="469880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A1C4B53-B2E3-FB4D-B90B-C3E908D0EB8C}"/>
              </a:ext>
            </a:extLst>
          </p:cNvPr>
          <p:cNvSpPr txBox="1"/>
          <p:nvPr/>
        </p:nvSpPr>
        <p:spPr>
          <a:xfrm>
            <a:off x="630454" y="7403263"/>
            <a:ext cx="5607966" cy="212686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ea typeface="Microsoft YaHei" panose="020B0503020204020204" pitchFamily="34" charset="-122"/>
              </a:rPr>
              <a:t>Packing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list: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endParaRPr kumimoji="1" lang="en-US" altLang="zh-CN" dirty="0"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ea typeface="Microsoft YaHei" panose="020B0503020204020204" pitchFamily="34" charset="-122"/>
              </a:rPr>
              <a:t>TupuCheck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Terminal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Device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x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1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>
                <a:ea typeface="Microsoft YaHei" panose="020B0503020204020204" pitchFamily="34" charset="-122"/>
              </a:rPr>
              <a:t>Power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adaptor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x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1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endParaRPr kumimoji="1" lang="en-US" altLang="zh-CN" dirty="0"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ea typeface="Microsoft YaHei" panose="020B0503020204020204" pitchFamily="34" charset="-122"/>
              </a:rPr>
              <a:t>Wall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mounting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bracket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(optional)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x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1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>
                <a:ea typeface="Microsoft YaHei" panose="020B0503020204020204" pitchFamily="34" charset="-122"/>
              </a:rPr>
              <a:t>Turnstile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mounting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bracket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(optional)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x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1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7B2ECA-7C89-CD4D-9CB2-11B2C31F2C39}"/>
              </a:ext>
            </a:extLst>
          </p:cNvPr>
          <p:cNvSpPr txBox="1"/>
          <p:nvPr/>
        </p:nvSpPr>
        <p:spPr>
          <a:xfrm>
            <a:off x="625017" y="5778910"/>
            <a:ext cx="4775666" cy="8803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ea typeface="Microsoft YaHei" panose="020B0503020204020204" pitchFamily="34" charset="-122"/>
              </a:rPr>
              <a:t>Packing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Type: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carton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box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>
                <a:ea typeface="Microsoft YaHei" panose="020B0503020204020204" pitchFamily="34" charset="-122"/>
              </a:rPr>
              <a:t>Dimension: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446mm(L)</a:t>
            </a:r>
            <a:r>
              <a:rPr kumimoji="1" lang="zh-CN" altLang="en-US" dirty="0">
                <a:ea typeface="Microsoft YaHei" panose="020B0503020204020204" pitchFamily="34" charset="-122"/>
              </a:rPr>
              <a:t> * </a:t>
            </a:r>
            <a:r>
              <a:rPr kumimoji="1" lang="en-US" altLang="zh-CN" dirty="0">
                <a:ea typeface="Microsoft YaHei" panose="020B0503020204020204" pitchFamily="34" charset="-122"/>
              </a:rPr>
              <a:t>166mm(W)</a:t>
            </a:r>
            <a:r>
              <a:rPr kumimoji="1" lang="zh-CN" altLang="en-US" dirty="0">
                <a:ea typeface="Microsoft YaHei" panose="020B0503020204020204" pitchFamily="34" charset="-122"/>
              </a:rPr>
              <a:t> * </a:t>
            </a:r>
            <a:r>
              <a:rPr kumimoji="1" lang="en-US" altLang="zh-CN" dirty="0">
                <a:ea typeface="Microsoft YaHei" panose="020B0503020204020204" pitchFamily="34" charset="-122"/>
              </a:rPr>
              <a:t>141mm(H)</a:t>
            </a:r>
            <a:endParaRPr kumimoji="1" lang="zh-CN" altLang="en-US" dirty="0"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9560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E881DE0-3DDD-0B40-8217-C942489D4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92" y="745142"/>
            <a:ext cx="1849856" cy="26115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6348396-6C72-BE4E-AC36-DA5AF09D8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032" y="745142"/>
            <a:ext cx="1840998" cy="260361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D2DDB6B-4BF9-C048-B00E-AFF35FE84B29}"/>
              </a:ext>
            </a:extLst>
          </p:cNvPr>
          <p:cNvSpPr/>
          <p:nvPr/>
        </p:nvSpPr>
        <p:spPr>
          <a:xfrm>
            <a:off x="-13402" y="6171830"/>
            <a:ext cx="6871401" cy="2388627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5718F33-FAAA-284B-A119-5D561C74BC0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172056"/>
            <a:ext cx="6888027" cy="238840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45B0441-EB1E-A444-BB04-3B10B347C5AB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0691" y="6645013"/>
            <a:ext cx="1963988" cy="875926"/>
          </a:xfrm>
          <a:prstGeom prst="rect">
            <a:avLst/>
          </a:prstGeom>
        </p:spPr>
      </p:pic>
      <p:pic>
        <p:nvPicPr>
          <p:cNvPr id="9" name="图形 8" descr="电子邮件">
            <a:extLst>
              <a:ext uri="{FF2B5EF4-FFF2-40B4-BE49-F238E27FC236}">
                <a16:creationId xmlns:a16="http://schemas.microsoft.com/office/drawing/2014/main" id="{BB4D477E-8E05-0C4E-927A-A7B9943AB48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60707" y="9106060"/>
            <a:ext cx="227616" cy="227616"/>
          </a:xfrm>
          <a:prstGeom prst="rect">
            <a:avLst/>
          </a:prstGeom>
        </p:spPr>
      </p:pic>
      <p:pic>
        <p:nvPicPr>
          <p:cNvPr id="10" name="图形 9" descr="听筒">
            <a:extLst>
              <a:ext uri="{FF2B5EF4-FFF2-40B4-BE49-F238E27FC236}">
                <a16:creationId xmlns:a16="http://schemas.microsoft.com/office/drawing/2014/main" id="{376BF92B-CF93-BC47-9997-AF30BB69E430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760707" y="9420179"/>
            <a:ext cx="227615" cy="227615"/>
          </a:xfrm>
          <a:prstGeom prst="rect">
            <a:avLst/>
          </a:prstGeom>
        </p:spPr>
      </p:pic>
      <p:pic>
        <p:nvPicPr>
          <p:cNvPr id="11" name="图形 10" descr="罗盘">
            <a:extLst>
              <a:ext uri="{FF2B5EF4-FFF2-40B4-BE49-F238E27FC236}">
                <a16:creationId xmlns:a16="http://schemas.microsoft.com/office/drawing/2014/main" id="{2F5B64C6-2520-8842-8305-1F722BBD5CC4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88991" y="9090958"/>
            <a:ext cx="227616" cy="227616"/>
          </a:xfrm>
          <a:prstGeom prst="rect">
            <a:avLst/>
          </a:prstGeom>
        </p:spPr>
      </p:pic>
      <p:pic>
        <p:nvPicPr>
          <p:cNvPr id="12" name="图形 11" descr="带标记的地图">
            <a:extLst>
              <a:ext uri="{FF2B5EF4-FFF2-40B4-BE49-F238E27FC236}">
                <a16:creationId xmlns:a16="http://schemas.microsoft.com/office/drawing/2014/main" id="{E1456074-6F82-8446-9AFC-F1AF083A5C2A}"/>
              </a:ext>
            </a:extLst>
          </p:cNvPr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88991" y="9405078"/>
            <a:ext cx="227616" cy="22761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BCF3C63E-0044-F249-A30E-14BD7AEA5344}"/>
              </a:ext>
            </a:extLst>
          </p:cNvPr>
          <p:cNvSpPr txBox="1"/>
          <p:nvPr/>
        </p:nvSpPr>
        <p:spPr>
          <a:xfrm>
            <a:off x="1416606" y="9090958"/>
            <a:ext cx="17908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1100" dirty="0">
                <a:solidFill>
                  <a:schemeClr val="bg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https://</a:t>
            </a:r>
            <a:r>
              <a:rPr kumimoji="1" lang="en" altLang="zh-CN" sz="1100" dirty="0" err="1">
                <a:solidFill>
                  <a:schemeClr val="bg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us.tuputech.com</a:t>
            </a:r>
            <a:endParaRPr kumimoji="1" lang="zh-CN" altLang="en-US" sz="1100" dirty="0">
              <a:solidFill>
                <a:schemeClr val="bg1">
                  <a:lumMod val="50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2E6B6AA-0896-3548-972E-E0E67718132D}"/>
              </a:ext>
            </a:extLst>
          </p:cNvPr>
          <p:cNvSpPr txBox="1"/>
          <p:nvPr/>
        </p:nvSpPr>
        <p:spPr>
          <a:xfrm>
            <a:off x="1416606" y="9405078"/>
            <a:ext cx="16738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1100" dirty="0">
                <a:solidFill>
                  <a:schemeClr val="bg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Guangzhou</a:t>
            </a:r>
            <a:r>
              <a:rPr kumimoji="1" lang="zh-CN" altLang="en-US" sz="1100" dirty="0">
                <a:solidFill>
                  <a:schemeClr val="bg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 </a:t>
            </a:r>
            <a:r>
              <a:rPr kumimoji="1" lang="en-US" altLang="zh-CN" sz="1100" dirty="0">
                <a:solidFill>
                  <a:schemeClr val="bg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City</a:t>
            </a:r>
            <a:r>
              <a:rPr kumimoji="1" lang="en" altLang="zh-CN" sz="1100" dirty="0">
                <a:solidFill>
                  <a:schemeClr val="bg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, China</a:t>
            </a:r>
            <a:endParaRPr kumimoji="1" lang="zh-CN" altLang="en-US" sz="1100" dirty="0">
              <a:solidFill>
                <a:schemeClr val="bg1">
                  <a:lumMod val="50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C79FCE4-2276-C447-8139-857EAEDF4CF8}"/>
              </a:ext>
            </a:extLst>
          </p:cNvPr>
          <p:cNvSpPr txBox="1"/>
          <p:nvPr/>
        </p:nvSpPr>
        <p:spPr>
          <a:xfrm>
            <a:off x="4006836" y="9106061"/>
            <a:ext cx="15728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1100" dirty="0" err="1">
                <a:solidFill>
                  <a:schemeClr val="bg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sales@tuputech.com</a:t>
            </a:r>
            <a:endParaRPr kumimoji="1" lang="zh-CN" altLang="en-US" sz="1100" dirty="0">
              <a:solidFill>
                <a:schemeClr val="bg1">
                  <a:lumMod val="50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1D7879-87F4-ED47-B978-54BEB27BC2C9}"/>
              </a:ext>
            </a:extLst>
          </p:cNvPr>
          <p:cNvSpPr txBox="1"/>
          <p:nvPr/>
        </p:nvSpPr>
        <p:spPr>
          <a:xfrm>
            <a:off x="4006836" y="9405078"/>
            <a:ext cx="13340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1100" dirty="0">
                <a:solidFill>
                  <a:schemeClr val="bg1">
                    <a:lumMod val="50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+86-18028524307</a:t>
            </a:r>
            <a:endParaRPr kumimoji="1" lang="zh-CN" altLang="en-US" sz="1100" dirty="0">
              <a:solidFill>
                <a:schemeClr val="bg1">
                  <a:lumMod val="50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5B2E52F-C7FF-1D49-B24C-F611052A9E39}"/>
              </a:ext>
            </a:extLst>
          </p:cNvPr>
          <p:cNvSpPr txBox="1"/>
          <p:nvPr/>
        </p:nvSpPr>
        <p:spPr>
          <a:xfrm>
            <a:off x="1627135" y="7509716"/>
            <a:ext cx="3531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" altLang="zh-CN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AI for a Smarter World</a:t>
            </a:r>
            <a:endParaRPr kumimoji="1" lang="zh-CN" altLang="en-US" spc="3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EED1693-7963-3C4E-BBBA-F59B0B7AF82B}"/>
              </a:ext>
            </a:extLst>
          </p:cNvPr>
          <p:cNvSpPr/>
          <p:nvPr/>
        </p:nvSpPr>
        <p:spPr>
          <a:xfrm>
            <a:off x="0" y="-1213"/>
            <a:ext cx="6858000" cy="452745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2700F33-2811-B445-BE23-0F4F42464E0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4385" y="34842"/>
            <a:ext cx="897121" cy="400110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DC5A8DA4-4BBA-5941-8709-555E3C95F742}"/>
              </a:ext>
            </a:extLst>
          </p:cNvPr>
          <p:cNvSpPr txBox="1"/>
          <p:nvPr/>
        </p:nvSpPr>
        <p:spPr>
          <a:xfrm>
            <a:off x="177972" y="56480"/>
            <a:ext cx="2410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Certification</a:t>
            </a:r>
            <a:endParaRPr kumimoji="1" lang="en" altLang="zh-CN" spc="3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B63537-A873-8B4B-A3F8-EBCDFF73641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483210" y="745142"/>
            <a:ext cx="2027758" cy="262415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48E26207-6823-F440-B7D4-B52200D96B3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51440" y="3726564"/>
            <a:ext cx="1451523" cy="1978056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59EFBB1E-1968-9F48-8711-8E9E4775E8DF}"/>
              </a:ext>
            </a:extLst>
          </p:cNvPr>
          <p:cNvPicPr>
            <a:picLocks noChangeAspect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60819" y="3717933"/>
            <a:ext cx="1399457" cy="1978056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8913025E-04B3-B046-A385-1D6B89C67FB8}"/>
              </a:ext>
            </a:extLst>
          </p:cNvPr>
          <p:cNvSpPr txBox="1"/>
          <p:nvPr/>
        </p:nvSpPr>
        <p:spPr>
          <a:xfrm>
            <a:off x="3713389" y="5648428"/>
            <a:ext cx="1322580" cy="3366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kumimoji="1">
                <a:solidFill>
                  <a:srgbClr val="6F747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CNAS</a:t>
            </a:r>
            <a:endParaRPr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89749C3-BE34-7748-A39D-01681D45E003}"/>
              </a:ext>
            </a:extLst>
          </p:cNvPr>
          <p:cNvSpPr txBox="1"/>
          <p:nvPr/>
        </p:nvSpPr>
        <p:spPr>
          <a:xfrm>
            <a:off x="1326904" y="5648428"/>
            <a:ext cx="1970278" cy="3366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kumimoji="1">
                <a:solidFill>
                  <a:srgbClr val="6F747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Calibration</a:t>
            </a:r>
            <a:r>
              <a:rPr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Certificate</a:t>
            </a:r>
            <a:endParaRPr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AE3AF39-06F3-3A44-B8AB-BC2D804F7E9A}"/>
              </a:ext>
            </a:extLst>
          </p:cNvPr>
          <p:cNvSpPr txBox="1"/>
          <p:nvPr/>
        </p:nvSpPr>
        <p:spPr>
          <a:xfrm>
            <a:off x="238336" y="3313568"/>
            <a:ext cx="1970278" cy="3366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kumimoji="1">
                <a:solidFill>
                  <a:srgbClr val="6F747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CE</a:t>
            </a:r>
            <a:endParaRPr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73B7E65-E254-D049-ADA0-BFBD443584B6}"/>
              </a:ext>
            </a:extLst>
          </p:cNvPr>
          <p:cNvSpPr txBox="1"/>
          <p:nvPr/>
        </p:nvSpPr>
        <p:spPr>
          <a:xfrm>
            <a:off x="2423040" y="3313568"/>
            <a:ext cx="1970278" cy="3366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kumimoji="1">
                <a:solidFill>
                  <a:srgbClr val="6F747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RoHS</a:t>
            </a:r>
            <a:endParaRPr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34006AD-5D31-444A-9F54-45B620F975BF}"/>
              </a:ext>
            </a:extLst>
          </p:cNvPr>
          <p:cNvSpPr txBox="1"/>
          <p:nvPr/>
        </p:nvSpPr>
        <p:spPr>
          <a:xfrm>
            <a:off x="4541880" y="3313568"/>
            <a:ext cx="1970278" cy="3366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kumimoji="1">
                <a:solidFill>
                  <a:srgbClr val="6F747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FCC</a:t>
            </a:r>
            <a:endParaRPr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7271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2664</TotalTime>
  <Words>548</Words>
  <Application>Microsoft Macintosh PowerPoint</Application>
  <PresentationFormat>A4 纸张(210x297 毫米)</PresentationFormat>
  <Paragraphs>103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DengXian</vt:lpstr>
      <vt:lpstr>宋体</vt:lpstr>
      <vt:lpstr>Microsoft YaHei</vt:lpstr>
      <vt:lpstr>Source Han Sans SC</vt:lpstr>
      <vt:lpstr>Arial</vt:lpstr>
      <vt:lpstr>Calibri</vt:lpstr>
      <vt:lpstr>Calibri Light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Siyu</cp:lastModifiedBy>
  <cp:revision>53</cp:revision>
  <cp:lastPrinted>2020-05-02T18:20:07Z</cp:lastPrinted>
  <dcterms:created xsi:type="dcterms:W3CDTF">2020-04-30T03:01:54Z</dcterms:created>
  <dcterms:modified xsi:type="dcterms:W3CDTF">2020-10-25T05:29:58Z</dcterms:modified>
</cp:coreProperties>
</file>

<file path=docProps/thumbnail.jpeg>
</file>